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257" r:id="rId2"/>
    <p:sldId id="259" r:id="rId3"/>
    <p:sldId id="260" r:id="rId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63" autoAdjust="0"/>
  </p:normalViewPr>
  <p:slideViewPr>
    <p:cSldViewPr>
      <p:cViewPr varScale="1">
        <p:scale>
          <a:sx n="113" d="100"/>
          <a:sy n="113" d="100"/>
        </p:scale>
        <p:origin x="-390"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9B20F0-7F28-4507-86A8-A3FDB7F3C7B8}" type="datetimeFigureOut">
              <a:rPr lang="en-US" smtClean="0"/>
              <a:t>6/9/2014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748161-0714-49DF-BF0E-F7602B2AC81D}" type="slidenum">
              <a:rPr lang="en-US" smtClean="0"/>
              <a:t>‹#›</a:t>
            </a:fld>
            <a:endParaRPr lang="en-US"/>
          </a:p>
        </p:txBody>
      </p:sp>
    </p:spTree>
    <p:extLst>
      <p:ext uri="{BB962C8B-B14F-4D97-AF65-F5344CB8AC3E}">
        <p14:creationId xmlns:p14="http://schemas.microsoft.com/office/powerpoint/2010/main" val="2735228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3576">
              <a:defRPr sz="2000">
                <a:solidFill>
                  <a:schemeClr val="tx1"/>
                </a:solidFill>
                <a:latin typeface="Times New Roman" pitchFamily="18" charset="0"/>
              </a:defRPr>
            </a:lvl1pPr>
            <a:lvl2pPr marL="735892" indent="-283035" defTabSz="913576">
              <a:defRPr sz="2000">
                <a:solidFill>
                  <a:schemeClr val="tx1"/>
                </a:solidFill>
                <a:latin typeface="Times New Roman" pitchFamily="18" charset="0"/>
              </a:defRPr>
            </a:lvl2pPr>
            <a:lvl3pPr marL="1132142" indent="-226428" defTabSz="913576">
              <a:defRPr sz="2000">
                <a:solidFill>
                  <a:schemeClr val="tx1"/>
                </a:solidFill>
                <a:latin typeface="Times New Roman" pitchFamily="18" charset="0"/>
              </a:defRPr>
            </a:lvl3pPr>
            <a:lvl4pPr marL="1584998" indent="-226428" defTabSz="913576">
              <a:defRPr sz="2000">
                <a:solidFill>
                  <a:schemeClr val="tx1"/>
                </a:solidFill>
                <a:latin typeface="Times New Roman" pitchFamily="18" charset="0"/>
              </a:defRPr>
            </a:lvl4pPr>
            <a:lvl5pPr marL="2037855" indent="-226428" defTabSz="913576">
              <a:defRPr sz="2000">
                <a:solidFill>
                  <a:schemeClr val="tx1"/>
                </a:solidFill>
                <a:latin typeface="Times New Roman" pitchFamily="18" charset="0"/>
              </a:defRPr>
            </a:lvl5pPr>
            <a:lvl6pPr marL="2490711" indent="-226428" defTabSz="913576" eaLnBrk="0" fontAlgn="base" hangingPunct="0">
              <a:spcBef>
                <a:spcPct val="0"/>
              </a:spcBef>
              <a:spcAft>
                <a:spcPct val="0"/>
              </a:spcAft>
              <a:defRPr sz="2000">
                <a:solidFill>
                  <a:schemeClr val="tx1"/>
                </a:solidFill>
                <a:latin typeface="Times New Roman" pitchFamily="18" charset="0"/>
              </a:defRPr>
            </a:lvl6pPr>
            <a:lvl7pPr marL="2943568" indent="-226428" defTabSz="913576" eaLnBrk="0" fontAlgn="base" hangingPunct="0">
              <a:spcBef>
                <a:spcPct val="0"/>
              </a:spcBef>
              <a:spcAft>
                <a:spcPct val="0"/>
              </a:spcAft>
              <a:defRPr sz="2000">
                <a:solidFill>
                  <a:schemeClr val="tx1"/>
                </a:solidFill>
                <a:latin typeface="Times New Roman" pitchFamily="18" charset="0"/>
              </a:defRPr>
            </a:lvl7pPr>
            <a:lvl8pPr marL="3396425" indent="-226428" defTabSz="913576" eaLnBrk="0" fontAlgn="base" hangingPunct="0">
              <a:spcBef>
                <a:spcPct val="0"/>
              </a:spcBef>
              <a:spcAft>
                <a:spcPct val="0"/>
              </a:spcAft>
              <a:defRPr sz="2000">
                <a:solidFill>
                  <a:schemeClr val="tx1"/>
                </a:solidFill>
                <a:latin typeface="Times New Roman" pitchFamily="18" charset="0"/>
              </a:defRPr>
            </a:lvl8pPr>
            <a:lvl9pPr marL="3849281" indent="-226428" defTabSz="913576" eaLnBrk="0" fontAlgn="base" hangingPunct="0">
              <a:spcBef>
                <a:spcPct val="0"/>
              </a:spcBef>
              <a:spcAft>
                <a:spcPct val="0"/>
              </a:spcAft>
              <a:defRPr sz="2000">
                <a:solidFill>
                  <a:schemeClr val="tx1"/>
                </a:solidFill>
                <a:latin typeface="Times New Roman" pitchFamily="18" charset="0"/>
              </a:defRPr>
            </a:lvl9pPr>
          </a:lstStyle>
          <a:p>
            <a:fld id="{135DF66F-BF79-45E9-8E25-15AA959AB5E6}" type="slidenum">
              <a:rPr lang="en-US" altLang="en-US" sz="1200">
                <a:solidFill>
                  <a:prstClr val="black"/>
                </a:solidFill>
              </a:rPr>
              <a:pPr/>
              <a:t>1</a:t>
            </a:fld>
            <a:endParaRPr lang="en-US" altLang="en-US" sz="1200" dirty="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b="1" dirty="0" smtClean="0"/>
              <a:t>SNPP VIIRS true color imagery for May 23, 2014 covering</a:t>
            </a:r>
            <a:r>
              <a:rPr lang="en-US" altLang="en-US" b="1" baseline="0" dirty="0" smtClean="0"/>
              <a:t> the western Great Lakes region using near real-time data from CIMSS direct receive antenna.  The product was requested by the NIC during an NRL-MRY visit and created on demand in &lt; 15 minutes and populated on one of our NexSat web directories.</a:t>
            </a:r>
            <a:endParaRPr lang="en-US" altLang="en-US" b="1" dirty="0" smtClean="0"/>
          </a:p>
          <a:p>
            <a:pPr eaLnBrk="1" hangingPunct="1"/>
            <a:endParaRPr lang="en-US" altLang="en-US" b="1" dirty="0" smtClean="0"/>
          </a:p>
          <a:p>
            <a:pPr eaLnBrk="1" hangingPunct="1"/>
            <a:r>
              <a:rPr lang="en-US" altLang="en-US" b="1" dirty="0" smtClean="0"/>
              <a:t>Acknowledgments:</a:t>
            </a:r>
          </a:p>
          <a:p>
            <a:pPr eaLnBrk="1" hangingPunct="1"/>
            <a:endParaRPr lang="en-US" altLang="en-US" b="1" dirty="0" smtClean="0"/>
          </a:p>
          <a:p>
            <a:pPr eaLnBrk="1" hangingPunct="1"/>
            <a:r>
              <a:rPr lang="en-US" altLang="en-US" b="1" dirty="0" smtClean="0"/>
              <a:t>NRL- Naval</a:t>
            </a:r>
            <a:r>
              <a:rPr lang="en-US" altLang="en-US" b="1" baseline="0" dirty="0" smtClean="0"/>
              <a:t> Research Laboratory, Marine Meteorology Division, </a:t>
            </a:r>
            <a:r>
              <a:rPr lang="en-US" altLang="en-US" b="1" dirty="0" smtClean="0"/>
              <a:t>Monterey, CA (NRL-MRY):  </a:t>
            </a:r>
          </a:p>
          <a:p>
            <a:pPr eaLnBrk="1" hangingPunct="1"/>
            <a:r>
              <a:rPr lang="en-US" altLang="en-US" b="1" dirty="0" smtClean="0"/>
              <a:t>Jeremy</a:t>
            </a:r>
            <a:r>
              <a:rPr lang="en-US" altLang="en-US" b="1" baseline="0" dirty="0" smtClean="0"/>
              <a:t> Solbrig,</a:t>
            </a:r>
            <a:r>
              <a:rPr lang="en-US" altLang="en-US" b="1" dirty="0" smtClean="0"/>
              <a:t> Arunas Kuciauskas, Mindy Surratt, Kim Richardson, Jeff Hawkins,</a:t>
            </a:r>
            <a:r>
              <a:rPr lang="en-US" altLang="en-US" b="1" baseline="0" dirty="0" smtClean="0"/>
              <a:t> </a:t>
            </a:r>
            <a:r>
              <a:rPr lang="en-US" altLang="en-US" b="1" dirty="0" smtClean="0"/>
              <a:t>Rich Bankert,</a:t>
            </a:r>
          </a:p>
          <a:p>
            <a:pPr eaLnBrk="1" hangingPunct="1"/>
            <a:r>
              <a:rPr lang="en-US" altLang="en-US" b="1" dirty="0" smtClean="0"/>
              <a:t>SAIC: John Kent</a:t>
            </a:r>
          </a:p>
          <a:p>
            <a:pPr eaLnBrk="1" hangingPunct="1"/>
            <a:r>
              <a:rPr lang="en-US" altLang="en-US" b="1" dirty="0" smtClean="0"/>
              <a:t>CSU/CIRA: Steve Miller</a:t>
            </a:r>
          </a:p>
          <a:p>
            <a:pPr eaLnBrk="1" hangingPunct="1"/>
            <a:endParaRPr lang="en-US" altLang="en-US" b="1" dirty="0" smtClean="0"/>
          </a:p>
          <a:p>
            <a:pPr eaLnBrk="1" hangingPunct="1"/>
            <a:r>
              <a:rPr lang="en-US" altLang="en-US" b="1" dirty="0" smtClean="0"/>
              <a:t> VIIRS: NOAA IDPS /AFWA/FNMOC, U. of Wisconsin (CIMSS) direct</a:t>
            </a:r>
            <a:r>
              <a:rPr lang="en-US" altLang="en-US" b="1" baseline="0" dirty="0" smtClean="0"/>
              <a:t> receive antenna</a:t>
            </a:r>
            <a:r>
              <a:rPr lang="en-US" altLang="en-US" b="1" dirty="0" smtClean="0"/>
              <a:t>, NOAA CLASS</a:t>
            </a:r>
          </a:p>
          <a:p>
            <a:pPr eaLnBrk="1" hangingPunct="1"/>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3576">
              <a:defRPr sz="2000">
                <a:solidFill>
                  <a:schemeClr val="tx1"/>
                </a:solidFill>
                <a:latin typeface="Times New Roman" pitchFamily="18" charset="0"/>
              </a:defRPr>
            </a:lvl1pPr>
            <a:lvl2pPr marL="735892" indent="-283035" defTabSz="913576">
              <a:defRPr sz="2000">
                <a:solidFill>
                  <a:schemeClr val="tx1"/>
                </a:solidFill>
                <a:latin typeface="Times New Roman" pitchFamily="18" charset="0"/>
              </a:defRPr>
            </a:lvl2pPr>
            <a:lvl3pPr marL="1132142" indent="-226428" defTabSz="913576">
              <a:defRPr sz="2000">
                <a:solidFill>
                  <a:schemeClr val="tx1"/>
                </a:solidFill>
                <a:latin typeface="Times New Roman" pitchFamily="18" charset="0"/>
              </a:defRPr>
            </a:lvl3pPr>
            <a:lvl4pPr marL="1584998" indent="-226428" defTabSz="913576">
              <a:defRPr sz="2000">
                <a:solidFill>
                  <a:schemeClr val="tx1"/>
                </a:solidFill>
                <a:latin typeface="Times New Roman" pitchFamily="18" charset="0"/>
              </a:defRPr>
            </a:lvl4pPr>
            <a:lvl5pPr marL="2037855" indent="-226428" defTabSz="913576">
              <a:defRPr sz="2000">
                <a:solidFill>
                  <a:schemeClr val="tx1"/>
                </a:solidFill>
                <a:latin typeface="Times New Roman" pitchFamily="18" charset="0"/>
              </a:defRPr>
            </a:lvl5pPr>
            <a:lvl6pPr marL="2490711" indent="-226428" defTabSz="913576" eaLnBrk="0" fontAlgn="base" hangingPunct="0">
              <a:spcBef>
                <a:spcPct val="0"/>
              </a:spcBef>
              <a:spcAft>
                <a:spcPct val="0"/>
              </a:spcAft>
              <a:defRPr sz="2000">
                <a:solidFill>
                  <a:schemeClr val="tx1"/>
                </a:solidFill>
                <a:latin typeface="Times New Roman" pitchFamily="18" charset="0"/>
              </a:defRPr>
            </a:lvl6pPr>
            <a:lvl7pPr marL="2943568" indent="-226428" defTabSz="913576" eaLnBrk="0" fontAlgn="base" hangingPunct="0">
              <a:spcBef>
                <a:spcPct val="0"/>
              </a:spcBef>
              <a:spcAft>
                <a:spcPct val="0"/>
              </a:spcAft>
              <a:defRPr sz="2000">
                <a:solidFill>
                  <a:schemeClr val="tx1"/>
                </a:solidFill>
                <a:latin typeface="Times New Roman" pitchFamily="18" charset="0"/>
              </a:defRPr>
            </a:lvl7pPr>
            <a:lvl8pPr marL="3396425" indent="-226428" defTabSz="913576" eaLnBrk="0" fontAlgn="base" hangingPunct="0">
              <a:spcBef>
                <a:spcPct val="0"/>
              </a:spcBef>
              <a:spcAft>
                <a:spcPct val="0"/>
              </a:spcAft>
              <a:defRPr sz="2000">
                <a:solidFill>
                  <a:schemeClr val="tx1"/>
                </a:solidFill>
                <a:latin typeface="Times New Roman" pitchFamily="18" charset="0"/>
              </a:defRPr>
            </a:lvl8pPr>
            <a:lvl9pPr marL="3849281" indent="-226428" defTabSz="913576" eaLnBrk="0" fontAlgn="base" hangingPunct="0">
              <a:spcBef>
                <a:spcPct val="0"/>
              </a:spcBef>
              <a:spcAft>
                <a:spcPct val="0"/>
              </a:spcAft>
              <a:defRPr sz="2000">
                <a:solidFill>
                  <a:schemeClr val="tx1"/>
                </a:solidFill>
                <a:latin typeface="Times New Roman" pitchFamily="18" charset="0"/>
              </a:defRPr>
            </a:lvl9pPr>
          </a:lstStyle>
          <a:p>
            <a:fld id="{135DF66F-BF79-45E9-8E25-15AA959AB5E6}" type="slidenum">
              <a:rPr lang="en-US" altLang="en-US" sz="1200">
                <a:solidFill>
                  <a:prstClr val="black"/>
                </a:solidFill>
              </a:rPr>
              <a:pPr/>
              <a:t>2</a:t>
            </a:fld>
            <a:endParaRPr lang="en-US" altLang="en-US" sz="1200" dirty="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b="1" dirty="0" smtClean="0"/>
              <a:t>NIC Great Lakes lake</a:t>
            </a:r>
            <a:r>
              <a:rPr lang="en-US" altLang="en-US" b="1" baseline="0" dirty="0" smtClean="0"/>
              <a:t> ice map for 5-23-2014 using all data sources.  Note isolated ice near the south shore of Lake Superior, late in the season due to the long harsh 2014 winter.  &lt; 1/10</a:t>
            </a:r>
            <a:r>
              <a:rPr lang="en-US" altLang="en-US" b="1" baseline="30000" dirty="0" smtClean="0"/>
              <a:t>th</a:t>
            </a:r>
            <a:r>
              <a:rPr lang="en-US" altLang="en-US" b="1" baseline="0" dirty="0" smtClean="0"/>
              <a:t> ice still covers the near shore areas all around Superior.</a:t>
            </a:r>
          </a:p>
          <a:p>
            <a:pPr eaLnBrk="1" hangingPunct="1"/>
            <a:endParaRPr lang="en-US" altLang="en-US" b="1" baseline="0" dirty="0" smtClean="0"/>
          </a:p>
          <a:p>
            <a:pPr eaLnBrk="1" hangingPunct="1"/>
            <a:r>
              <a:rPr lang="en-US" altLang="en-US" b="1" dirty="0" smtClean="0"/>
              <a:t>Acknowledgments:</a:t>
            </a:r>
          </a:p>
          <a:p>
            <a:pPr eaLnBrk="1" hangingPunct="1"/>
            <a:endParaRPr lang="en-US" altLang="en-US" b="1" dirty="0" smtClean="0"/>
          </a:p>
          <a:p>
            <a:pPr eaLnBrk="1" hangingPunct="1"/>
            <a:r>
              <a:rPr lang="en-US" altLang="en-US" b="1" dirty="0" smtClean="0"/>
              <a:t>NRL- Naval</a:t>
            </a:r>
            <a:r>
              <a:rPr lang="en-US" altLang="en-US" b="1" baseline="0" dirty="0" smtClean="0"/>
              <a:t> Research Laboratory, Marine Meteorology Division, </a:t>
            </a:r>
            <a:r>
              <a:rPr lang="en-US" altLang="en-US" b="1" dirty="0" smtClean="0"/>
              <a:t>Monterey, CA (NRL-MRY):  </a:t>
            </a:r>
          </a:p>
          <a:p>
            <a:pPr eaLnBrk="1" hangingPunct="1"/>
            <a:r>
              <a:rPr lang="en-US" altLang="en-US" b="1" dirty="0" smtClean="0"/>
              <a:t>Jeremy</a:t>
            </a:r>
            <a:r>
              <a:rPr lang="en-US" altLang="en-US" b="1" baseline="0" dirty="0" smtClean="0"/>
              <a:t> Solbrig,</a:t>
            </a:r>
            <a:r>
              <a:rPr lang="en-US" altLang="en-US" b="1" dirty="0" smtClean="0"/>
              <a:t> Arunas Kuciauskas, Mindy Surratt, Kim Richardson, Jeff Hawkins,</a:t>
            </a:r>
            <a:r>
              <a:rPr lang="en-US" altLang="en-US" b="1" baseline="0" dirty="0" smtClean="0"/>
              <a:t> </a:t>
            </a:r>
            <a:r>
              <a:rPr lang="en-US" altLang="en-US" b="1" dirty="0" smtClean="0"/>
              <a:t>Rich Bankert,</a:t>
            </a:r>
          </a:p>
          <a:p>
            <a:pPr eaLnBrk="1" hangingPunct="1"/>
            <a:r>
              <a:rPr lang="en-US" altLang="en-US" b="1" dirty="0" smtClean="0"/>
              <a:t>SAIC: John Kent</a:t>
            </a:r>
          </a:p>
          <a:p>
            <a:pPr eaLnBrk="1" hangingPunct="1"/>
            <a:r>
              <a:rPr lang="en-US" altLang="en-US" b="1" dirty="0" smtClean="0"/>
              <a:t>CSU/CIRA: Steve Miller</a:t>
            </a:r>
          </a:p>
          <a:p>
            <a:pPr eaLnBrk="1" hangingPunct="1"/>
            <a:endParaRPr lang="en-US" altLang="en-US" b="1" dirty="0" smtClean="0"/>
          </a:p>
          <a:p>
            <a:pPr eaLnBrk="1" hangingPunct="1"/>
            <a:r>
              <a:rPr lang="en-US" altLang="en-US" b="1" dirty="0" smtClean="0"/>
              <a:t> VIIRS: NOAA IDPS /AFWA/FNMOC, U. of Wisconsin (CIMSS) direct</a:t>
            </a:r>
            <a:r>
              <a:rPr lang="en-US" altLang="en-US" b="1" baseline="0" dirty="0" smtClean="0"/>
              <a:t> receive antenna</a:t>
            </a:r>
            <a:r>
              <a:rPr lang="en-US" altLang="en-US" b="1" dirty="0" smtClean="0"/>
              <a:t>, NOAA CLASS</a:t>
            </a:r>
          </a:p>
          <a:p>
            <a:pPr eaLnBrk="1" hangingPunct="1"/>
            <a:endParaRPr lang="en-US" altLang="en-US" dirty="0" smtClean="0"/>
          </a:p>
          <a:p>
            <a:pPr eaLnBrk="1" hangingPunct="1"/>
            <a:endParaRPr lang="en-US" altLang="en-US" b="1" dirty="0" smtClean="0"/>
          </a:p>
          <a:p>
            <a:pPr eaLnBrk="1" hangingPunct="1"/>
            <a:r>
              <a:rPr lang="en-US" altLang="en-US" b="1" dirty="0" smtClean="0"/>
              <a:t> VIIRS: AFWA IDPS/FNMOC, U. of Wisconsin (CIMSS), NOAA CLASS, </a:t>
            </a:r>
          </a:p>
          <a:p>
            <a:pPr eaLnBrk="1" hangingPunct="1"/>
            <a:endParaRPr lang="en-US" altLang="en-US" dirty="0" smtClean="0"/>
          </a:p>
          <a:p>
            <a:pPr eaLnBrk="1" hangingPunct="1"/>
            <a:r>
              <a:rPr lang="en-US" altLang="en-US" b="1" dirty="0" smtClean="0"/>
              <a:t> FNMOC: Jim Vermeulen, Jeff Tesmer, Yiping Wang, Paul McCrone</a:t>
            </a:r>
          </a:p>
          <a:p>
            <a:pPr eaLnBrk="1" hangingPunct="1"/>
            <a:r>
              <a:rPr lang="en-US" altLang="en-US" b="1" dirty="0" smtClean="0"/>
              <a:t> Met-9/7, MTSAT, SSM/I, SSMIS, AMSU</a:t>
            </a:r>
          </a:p>
          <a:p>
            <a:pPr eaLnBrk="1" hangingPunct="1"/>
            <a:endParaRPr lang="en-US" altLang="en-US" b="1" dirty="0" smtClean="0"/>
          </a:p>
          <a:p>
            <a:pPr eaLnBrk="1" hangingPunct="1"/>
            <a:r>
              <a:rPr lang="en-US" altLang="en-US" b="1" dirty="0" smtClean="0"/>
              <a:t>NRL-MRY: GOES-WEST/EAST (rooftop antennas)</a:t>
            </a:r>
          </a:p>
          <a:p>
            <a:pPr eaLnBrk="1" hangingPunct="1"/>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3576">
              <a:defRPr sz="2000">
                <a:solidFill>
                  <a:schemeClr val="tx1"/>
                </a:solidFill>
                <a:latin typeface="Times New Roman" pitchFamily="18" charset="0"/>
              </a:defRPr>
            </a:lvl1pPr>
            <a:lvl2pPr marL="735892" indent="-283035" defTabSz="913576">
              <a:defRPr sz="2000">
                <a:solidFill>
                  <a:schemeClr val="tx1"/>
                </a:solidFill>
                <a:latin typeface="Times New Roman" pitchFamily="18" charset="0"/>
              </a:defRPr>
            </a:lvl2pPr>
            <a:lvl3pPr marL="1132142" indent="-226428" defTabSz="913576">
              <a:defRPr sz="2000">
                <a:solidFill>
                  <a:schemeClr val="tx1"/>
                </a:solidFill>
                <a:latin typeface="Times New Roman" pitchFamily="18" charset="0"/>
              </a:defRPr>
            </a:lvl3pPr>
            <a:lvl4pPr marL="1584998" indent="-226428" defTabSz="913576">
              <a:defRPr sz="2000">
                <a:solidFill>
                  <a:schemeClr val="tx1"/>
                </a:solidFill>
                <a:latin typeface="Times New Roman" pitchFamily="18" charset="0"/>
              </a:defRPr>
            </a:lvl4pPr>
            <a:lvl5pPr marL="2037855" indent="-226428" defTabSz="913576">
              <a:defRPr sz="2000">
                <a:solidFill>
                  <a:schemeClr val="tx1"/>
                </a:solidFill>
                <a:latin typeface="Times New Roman" pitchFamily="18" charset="0"/>
              </a:defRPr>
            </a:lvl5pPr>
            <a:lvl6pPr marL="2490711" indent="-226428" defTabSz="913576" eaLnBrk="0" fontAlgn="base" hangingPunct="0">
              <a:spcBef>
                <a:spcPct val="0"/>
              </a:spcBef>
              <a:spcAft>
                <a:spcPct val="0"/>
              </a:spcAft>
              <a:defRPr sz="2000">
                <a:solidFill>
                  <a:schemeClr val="tx1"/>
                </a:solidFill>
                <a:latin typeface="Times New Roman" pitchFamily="18" charset="0"/>
              </a:defRPr>
            </a:lvl6pPr>
            <a:lvl7pPr marL="2943568" indent="-226428" defTabSz="913576" eaLnBrk="0" fontAlgn="base" hangingPunct="0">
              <a:spcBef>
                <a:spcPct val="0"/>
              </a:spcBef>
              <a:spcAft>
                <a:spcPct val="0"/>
              </a:spcAft>
              <a:defRPr sz="2000">
                <a:solidFill>
                  <a:schemeClr val="tx1"/>
                </a:solidFill>
                <a:latin typeface="Times New Roman" pitchFamily="18" charset="0"/>
              </a:defRPr>
            </a:lvl7pPr>
            <a:lvl8pPr marL="3396425" indent="-226428" defTabSz="913576" eaLnBrk="0" fontAlgn="base" hangingPunct="0">
              <a:spcBef>
                <a:spcPct val="0"/>
              </a:spcBef>
              <a:spcAft>
                <a:spcPct val="0"/>
              </a:spcAft>
              <a:defRPr sz="2000">
                <a:solidFill>
                  <a:schemeClr val="tx1"/>
                </a:solidFill>
                <a:latin typeface="Times New Roman" pitchFamily="18" charset="0"/>
              </a:defRPr>
            </a:lvl8pPr>
            <a:lvl9pPr marL="3849281" indent="-226428" defTabSz="913576" eaLnBrk="0" fontAlgn="base" hangingPunct="0">
              <a:spcBef>
                <a:spcPct val="0"/>
              </a:spcBef>
              <a:spcAft>
                <a:spcPct val="0"/>
              </a:spcAft>
              <a:defRPr sz="2000">
                <a:solidFill>
                  <a:schemeClr val="tx1"/>
                </a:solidFill>
                <a:latin typeface="Times New Roman" pitchFamily="18" charset="0"/>
              </a:defRPr>
            </a:lvl9pPr>
          </a:lstStyle>
          <a:p>
            <a:fld id="{135DF66F-BF79-45E9-8E25-15AA959AB5E6}" type="slidenum">
              <a:rPr lang="en-US" altLang="en-US" sz="1200">
                <a:solidFill>
                  <a:prstClr val="black"/>
                </a:solidFill>
              </a:rPr>
              <a:pPr/>
              <a:t>3</a:t>
            </a:fld>
            <a:endParaRPr lang="en-US" altLang="en-US" sz="1200" dirty="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b="1" dirty="0" smtClean="0"/>
              <a:t>SNPP</a:t>
            </a:r>
            <a:r>
              <a:rPr lang="en-US" altLang="en-US" b="1" baseline="0" dirty="0" smtClean="0"/>
              <a:t> VIIRS true color animation, using best daily coverage once/day from May 23-30, 2014.</a:t>
            </a:r>
          </a:p>
          <a:p>
            <a:pPr eaLnBrk="1" hangingPunct="1"/>
            <a:r>
              <a:rPr lang="en-US" altLang="en-US" b="1" baseline="0" dirty="0" smtClean="0"/>
              <a:t>Lake ice appears “white” in isolated pockets on the south shore of Lake Superior.  There is some hint of very thin lake ice on the north shore, but the concentration is &lt; 10% and thus very difficult to see in this rendition.</a:t>
            </a:r>
          </a:p>
          <a:p>
            <a:pPr eaLnBrk="1" hangingPunct="1"/>
            <a:endParaRPr lang="en-US" altLang="en-US" b="1" dirty="0" smtClean="0"/>
          </a:p>
          <a:p>
            <a:pPr eaLnBrk="1" hangingPunct="1"/>
            <a:r>
              <a:rPr lang="en-US" altLang="en-US" b="1" dirty="0" smtClean="0"/>
              <a:t>Acknowledgments:</a:t>
            </a:r>
            <a:endParaRPr lang="en-US" altLang="en-US" b="1" dirty="0" smtClean="0"/>
          </a:p>
          <a:p>
            <a:pPr eaLnBrk="1" hangingPunct="1"/>
            <a:endParaRPr lang="en-US" altLang="en-US" b="1" dirty="0" smtClean="0"/>
          </a:p>
          <a:p>
            <a:pPr eaLnBrk="1" hangingPunct="1"/>
            <a:r>
              <a:rPr lang="en-US" altLang="en-US" b="1" dirty="0" smtClean="0"/>
              <a:t>NRL- Naval</a:t>
            </a:r>
            <a:r>
              <a:rPr lang="en-US" altLang="en-US" b="1" baseline="0" dirty="0" smtClean="0"/>
              <a:t> Research Laboratory, Marine Meteorology Division, </a:t>
            </a:r>
            <a:r>
              <a:rPr lang="en-US" altLang="en-US" b="1" dirty="0" smtClean="0"/>
              <a:t>Monterey, CA (NRL-MRY):  </a:t>
            </a:r>
          </a:p>
          <a:p>
            <a:pPr eaLnBrk="1" hangingPunct="1"/>
            <a:r>
              <a:rPr lang="en-US" altLang="en-US" b="1" dirty="0" smtClean="0"/>
              <a:t>Jeremy</a:t>
            </a:r>
            <a:r>
              <a:rPr lang="en-US" altLang="en-US" b="1" baseline="0" dirty="0" smtClean="0"/>
              <a:t> </a:t>
            </a:r>
            <a:r>
              <a:rPr lang="en-US" altLang="en-US" b="1" baseline="0" dirty="0" smtClean="0"/>
              <a:t>Solbrig,</a:t>
            </a:r>
            <a:r>
              <a:rPr lang="en-US" altLang="en-US" b="1" dirty="0" smtClean="0"/>
              <a:t> Arunas Kuciauskas, Mindy Surratt, Kim Richardson</a:t>
            </a:r>
            <a:r>
              <a:rPr lang="en-US" altLang="en-US" b="1" dirty="0" smtClean="0"/>
              <a:t>, Jeff Hawkins,</a:t>
            </a:r>
            <a:r>
              <a:rPr lang="en-US" altLang="en-US" b="1" baseline="0" dirty="0" smtClean="0"/>
              <a:t> </a:t>
            </a:r>
            <a:r>
              <a:rPr lang="en-US" altLang="en-US" b="1" dirty="0" smtClean="0"/>
              <a:t>Rich Bankert</a:t>
            </a:r>
            <a:r>
              <a:rPr lang="en-US" altLang="en-US" b="1" dirty="0" smtClean="0"/>
              <a:t>,</a:t>
            </a:r>
            <a:endParaRPr lang="en-US" altLang="en-US" b="1" dirty="0" smtClean="0"/>
          </a:p>
          <a:p>
            <a:pPr eaLnBrk="1" hangingPunct="1"/>
            <a:r>
              <a:rPr lang="en-US" altLang="en-US" b="1" dirty="0" smtClean="0"/>
              <a:t>SAIC: John Kent</a:t>
            </a:r>
          </a:p>
          <a:p>
            <a:pPr eaLnBrk="1" hangingPunct="1"/>
            <a:r>
              <a:rPr lang="en-US" altLang="en-US" b="1" dirty="0" smtClean="0"/>
              <a:t>CSU/CIRA: Steve Miller</a:t>
            </a:r>
          </a:p>
          <a:p>
            <a:pPr eaLnBrk="1" hangingPunct="1"/>
            <a:endParaRPr lang="en-US" altLang="en-US" b="1" dirty="0" smtClean="0"/>
          </a:p>
          <a:p>
            <a:pPr eaLnBrk="1" hangingPunct="1"/>
            <a:r>
              <a:rPr lang="en-US" altLang="en-US" b="1" dirty="0" smtClean="0"/>
              <a:t> VIIRS: </a:t>
            </a:r>
            <a:r>
              <a:rPr lang="en-US" altLang="en-US" b="1" dirty="0" smtClean="0"/>
              <a:t>NOAA IDPS /AFWA/FNMOC</a:t>
            </a:r>
            <a:r>
              <a:rPr lang="en-US" altLang="en-US" b="1" dirty="0" smtClean="0"/>
              <a:t>, U. of Wisconsin (CIMSS</a:t>
            </a:r>
            <a:r>
              <a:rPr lang="en-US" altLang="en-US" b="1" dirty="0" smtClean="0"/>
              <a:t>) direct</a:t>
            </a:r>
            <a:r>
              <a:rPr lang="en-US" altLang="en-US" b="1" baseline="0" dirty="0" smtClean="0"/>
              <a:t> receive antenna</a:t>
            </a:r>
            <a:r>
              <a:rPr lang="en-US" altLang="en-US" b="1" dirty="0" smtClean="0"/>
              <a:t>, </a:t>
            </a:r>
            <a:r>
              <a:rPr lang="en-US" altLang="en-US" b="1" dirty="0" smtClean="0"/>
              <a:t>NOAA </a:t>
            </a:r>
            <a:r>
              <a:rPr lang="en-US" altLang="en-US" b="1" dirty="0" smtClean="0"/>
              <a:t>CLASS</a:t>
            </a:r>
            <a:endParaRPr lang="en-US" altLang="en-US" b="1" dirty="0" smtClean="0"/>
          </a:p>
          <a:p>
            <a:pPr eaLnBrk="1" hangingPunct="1"/>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7F45FC-15F5-41C2-93DD-71BE34826B4C}"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98A1D-4804-4613-9361-6C56EECFD347}" type="slidenum">
              <a:rPr lang="en-US" smtClean="0"/>
              <a:t>‹#›</a:t>
            </a:fld>
            <a:endParaRPr lang="en-US"/>
          </a:p>
        </p:txBody>
      </p:sp>
    </p:spTree>
    <p:extLst>
      <p:ext uri="{BB962C8B-B14F-4D97-AF65-F5344CB8AC3E}">
        <p14:creationId xmlns:p14="http://schemas.microsoft.com/office/powerpoint/2010/main" val="959221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7F45FC-15F5-41C2-93DD-71BE34826B4C}"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98A1D-4804-4613-9361-6C56EECFD347}" type="slidenum">
              <a:rPr lang="en-US" smtClean="0"/>
              <a:t>‹#›</a:t>
            </a:fld>
            <a:endParaRPr lang="en-US"/>
          </a:p>
        </p:txBody>
      </p:sp>
    </p:spTree>
    <p:extLst>
      <p:ext uri="{BB962C8B-B14F-4D97-AF65-F5344CB8AC3E}">
        <p14:creationId xmlns:p14="http://schemas.microsoft.com/office/powerpoint/2010/main" val="911281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7F45FC-15F5-41C2-93DD-71BE34826B4C}"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98A1D-4804-4613-9361-6C56EECFD347}" type="slidenum">
              <a:rPr lang="en-US" smtClean="0"/>
              <a:t>‹#›</a:t>
            </a:fld>
            <a:endParaRPr lang="en-US"/>
          </a:p>
        </p:txBody>
      </p:sp>
    </p:spTree>
    <p:extLst>
      <p:ext uri="{BB962C8B-B14F-4D97-AF65-F5344CB8AC3E}">
        <p14:creationId xmlns:p14="http://schemas.microsoft.com/office/powerpoint/2010/main" val="1069523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7F45FC-15F5-41C2-93DD-71BE34826B4C}"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98A1D-4804-4613-9361-6C56EECFD347}" type="slidenum">
              <a:rPr lang="en-US" smtClean="0"/>
              <a:t>‹#›</a:t>
            </a:fld>
            <a:endParaRPr lang="en-US"/>
          </a:p>
        </p:txBody>
      </p:sp>
    </p:spTree>
    <p:extLst>
      <p:ext uri="{BB962C8B-B14F-4D97-AF65-F5344CB8AC3E}">
        <p14:creationId xmlns:p14="http://schemas.microsoft.com/office/powerpoint/2010/main" val="506729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7F45FC-15F5-41C2-93DD-71BE34826B4C}"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F98A1D-4804-4613-9361-6C56EECFD347}" type="slidenum">
              <a:rPr lang="en-US" smtClean="0"/>
              <a:t>‹#›</a:t>
            </a:fld>
            <a:endParaRPr lang="en-US"/>
          </a:p>
        </p:txBody>
      </p:sp>
    </p:spTree>
    <p:extLst>
      <p:ext uri="{BB962C8B-B14F-4D97-AF65-F5344CB8AC3E}">
        <p14:creationId xmlns:p14="http://schemas.microsoft.com/office/powerpoint/2010/main" val="339844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7F45FC-15F5-41C2-93DD-71BE34826B4C}" type="datetimeFigureOut">
              <a:rPr lang="en-US" smtClean="0"/>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F98A1D-4804-4613-9361-6C56EECFD347}" type="slidenum">
              <a:rPr lang="en-US" smtClean="0"/>
              <a:t>‹#›</a:t>
            </a:fld>
            <a:endParaRPr lang="en-US"/>
          </a:p>
        </p:txBody>
      </p:sp>
    </p:spTree>
    <p:extLst>
      <p:ext uri="{BB962C8B-B14F-4D97-AF65-F5344CB8AC3E}">
        <p14:creationId xmlns:p14="http://schemas.microsoft.com/office/powerpoint/2010/main" val="3260470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7F45FC-15F5-41C2-93DD-71BE34826B4C}" type="datetimeFigureOut">
              <a:rPr lang="en-US" smtClean="0"/>
              <a:t>6/9/2014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F98A1D-4804-4613-9361-6C56EECFD347}" type="slidenum">
              <a:rPr lang="en-US" smtClean="0"/>
              <a:t>‹#›</a:t>
            </a:fld>
            <a:endParaRPr lang="en-US"/>
          </a:p>
        </p:txBody>
      </p:sp>
    </p:spTree>
    <p:extLst>
      <p:ext uri="{BB962C8B-B14F-4D97-AF65-F5344CB8AC3E}">
        <p14:creationId xmlns:p14="http://schemas.microsoft.com/office/powerpoint/2010/main" val="913343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7F45FC-15F5-41C2-93DD-71BE34826B4C}" type="datetimeFigureOut">
              <a:rPr lang="en-US" smtClean="0"/>
              <a:t>6/9/2014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F98A1D-4804-4613-9361-6C56EECFD347}" type="slidenum">
              <a:rPr lang="en-US" smtClean="0"/>
              <a:t>‹#›</a:t>
            </a:fld>
            <a:endParaRPr lang="en-US"/>
          </a:p>
        </p:txBody>
      </p:sp>
    </p:spTree>
    <p:extLst>
      <p:ext uri="{BB962C8B-B14F-4D97-AF65-F5344CB8AC3E}">
        <p14:creationId xmlns:p14="http://schemas.microsoft.com/office/powerpoint/2010/main" val="2814439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F45FC-15F5-41C2-93DD-71BE34826B4C}" type="datetimeFigureOut">
              <a:rPr lang="en-US" smtClean="0"/>
              <a:t>6/9/2014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F98A1D-4804-4613-9361-6C56EECFD347}" type="slidenum">
              <a:rPr lang="en-US" smtClean="0"/>
              <a:t>‹#›</a:t>
            </a:fld>
            <a:endParaRPr lang="en-US"/>
          </a:p>
        </p:txBody>
      </p:sp>
    </p:spTree>
    <p:extLst>
      <p:ext uri="{BB962C8B-B14F-4D97-AF65-F5344CB8AC3E}">
        <p14:creationId xmlns:p14="http://schemas.microsoft.com/office/powerpoint/2010/main" val="1126837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7F45FC-15F5-41C2-93DD-71BE34826B4C}" type="datetimeFigureOut">
              <a:rPr lang="en-US" smtClean="0"/>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F98A1D-4804-4613-9361-6C56EECFD347}" type="slidenum">
              <a:rPr lang="en-US" smtClean="0"/>
              <a:t>‹#›</a:t>
            </a:fld>
            <a:endParaRPr lang="en-US"/>
          </a:p>
        </p:txBody>
      </p:sp>
    </p:spTree>
    <p:extLst>
      <p:ext uri="{BB962C8B-B14F-4D97-AF65-F5344CB8AC3E}">
        <p14:creationId xmlns:p14="http://schemas.microsoft.com/office/powerpoint/2010/main" val="855982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7F45FC-15F5-41C2-93DD-71BE34826B4C}" type="datetimeFigureOut">
              <a:rPr lang="en-US" smtClean="0"/>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F98A1D-4804-4613-9361-6C56EECFD347}" type="slidenum">
              <a:rPr lang="en-US" smtClean="0"/>
              <a:t>‹#›</a:t>
            </a:fld>
            <a:endParaRPr lang="en-US"/>
          </a:p>
        </p:txBody>
      </p:sp>
    </p:spTree>
    <p:extLst>
      <p:ext uri="{BB962C8B-B14F-4D97-AF65-F5344CB8AC3E}">
        <p14:creationId xmlns:p14="http://schemas.microsoft.com/office/powerpoint/2010/main" val="3191161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7F45FC-15F5-41C2-93DD-71BE34826B4C}" type="datetimeFigureOut">
              <a:rPr lang="en-US" smtClean="0"/>
              <a:t>6/9/2014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98A1D-4804-4613-9361-6C56EECFD347}" type="slidenum">
              <a:rPr lang="en-US" smtClean="0"/>
              <a:t>‹#›</a:t>
            </a:fld>
            <a:endParaRPr lang="en-US"/>
          </a:p>
        </p:txBody>
      </p:sp>
    </p:spTree>
    <p:extLst>
      <p:ext uri="{BB962C8B-B14F-4D97-AF65-F5344CB8AC3E}">
        <p14:creationId xmlns:p14="http://schemas.microsoft.com/office/powerpoint/2010/main" val="3885795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www.nrlmry.navy.mil/nexdat/CONUS/focus_regions/" TargetMode="External"/><Relationship Id="rId4"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1143000" y="54102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50000"/>
              </a:spcBef>
              <a:spcAft>
                <a:spcPct val="0"/>
              </a:spcAft>
              <a:buClrTx/>
              <a:buSzTx/>
              <a:buFontTx/>
              <a:buNone/>
            </a:pPr>
            <a:endParaRPr lang="en-US" altLang="en-US" sz="2400" dirty="0">
              <a:solidFill>
                <a:srgbClr val="FFFFFF"/>
              </a:solidFill>
              <a:latin typeface="Times New Roman" pitchFamily="18" charset="0"/>
            </a:endParaRPr>
          </a:p>
        </p:txBody>
      </p:sp>
      <p:sp>
        <p:nvSpPr>
          <p:cNvPr id="4102" name="Line 11"/>
          <p:cNvSpPr>
            <a:spLocks noChangeShapeType="1"/>
          </p:cNvSpPr>
          <p:nvPr/>
        </p:nvSpPr>
        <p:spPr bwMode="auto">
          <a:xfrm>
            <a:off x="0" y="685800"/>
            <a:ext cx="9144000" cy="0"/>
          </a:xfrm>
          <a:prstGeom prst="line">
            <a:avLst/>
          </a:prstGeom>
          <a:noFill/>
          <a:ln w="571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eaLnBrk="0" fontAlgn="base" hangingPunct="0">
              <a:spcBef>
                <a:spcPct val="0"/>
              </a:spcBef>
              <a:spcAft>
                <a:spcPct val="0"/>
              </a:spcAft>
            </a:pPr>
            <a:endParaRPr lang="en-US" sz="2000" dirty="0">
              <a:solidFill>
                <a:srgbClr val="FFFFFF"/>
              </a:solidFill>
              <a:latin typeface="Times New Roman" pitchFamily="18" charset="0"/>
            </a:endParaRPr>
          </a:p>
        </p:txBody>
      </p:sp>
      <p:sp>
        <p:nvSpPr>
          <p:cNvPr id="582668" name="Rectangle 12"/>
          <p:cNvSpPr>
            <a:spLocks noChangeArrowheads="1"/>
          </p:cNvSpPr>
          <p:nvPr/>
        </p:nvSpPr>
        <p:spPr bwMode="auto">
          <a:xfrm>
            <a:off x="987575" y="-104259"/>
            <a:ext cx="8001000" cy="893488"/>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p>
            <a:pPr algn="ctr" fontAlgn="base">
              <a:spcBef>
                <a:spcPct val="0"/>
              </a:spcBef>
              <a:spcAft>
                <a:spcPct val="0"/>
              </a:spcAft>
              <a:defRPr/>
            </a:pPr>
            <a:r>
              <a:rPr lang="en-US" sz="3600" b="1" dirty="0" smtClean="0">
                <a:solidFill>
                  <a:srgbClr val="002060"/>
                </a:solidFill>
                <a:latin typeface="Calibri" panose="020F0502020204030204" pitchFamily="34" charset="0"/>
              </a:rPr>
              <a:t>NRL-MRY: NIC VIIRS </a:t>
            </a:r>
            <a:r>
              <a:rPr lang="en-US" sz="3600" b="1" dirty="0" smtClean="0">
                <a:solidFill>
                  <a:srgbClr val="002060"/>
                </a:solidFill>
                <a:latin typeface="Calibri" panose="020F0502020204030204" pitchFamily="34" charset="0"/>
              </a:rPr>
              <a:t>Great Lakes</a:t>
            </a:r>
            <a:r>
              <a:rPr lang="en-US" sz="3600" b="1" dirty="0" smtClean="0">
                <a:solidFill>
                  <a:srgbClr val="002060"/>
                </a:solidFill>
                <a:latin typeface="Calibri" panose="020F0502020204030204" pitchFamily="34" charset="0"/>
              </a:rPr>
              <a:t> </a:t>
            </a:r>
            <a:r>
              <a:rPr lang="en-US" sz="3600" b="1" dirty="0" smtClean="0">
                <a:solidFill>
                  <a:srgbClr val="002060"/>
                </a:solidFill>
                <a:latin typeface="Calibri" panose="020F0502020204030204" pitchFamily="34" charset="0"/>
              </a:rPr>
              <a:t>Demo</a:t>
            </a:r>
            <a:endParaRPr lang="en-US" sz="3600" b="1" dirty="0">
              <a:solidFill>
                <a:srgbClr val="002060"/>
              </a:solidFill>
              <a:latin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E54ABA16-DF14-4593-BDEF-3B1BADE32303}" type="slidenum">
              <a:rPr lang="en-US" smtClean="0">
                <a:solidFill>
                  <a:srgbClr val="FFFFFF"/>
                </a:solidFill>
              </a:rPr>
              <a:pPr>
                <a:defRPr/>
              </a:pPr>
              <a:t>1</a:t>
            </a:fld>
            <a:endParaRPr lang="en-US" dirty="0">
              <a:solidFill>
                <a:srgbClr val="FFFFFF"/>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15" y="76200"/>
            <a:ext cx="733425" cy="51649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789228"/>
            <a:ext cx="7883187" cy="6068772"/>
          </a:xfrm>
          <a:prstGeom prst="rect">
            <a:avLst/>
          </a:prstGeom>
        </p:spPr>
      </p:pic>
      <p:sp>
        <p:nvSpPr>
          <p:cNvPr id="12" name="TextBox 11"/>
          <p:cNvSpPr txBox="1"/>
          <p:nvPr/>
        </p:nvSpPr>
        <p:spPr>
          <a:xfrm>
            <a:off x="2743200" y="1447800"/>
            <a:ext cx="914400" cy="369332"/>
          </a:xfrm>
          <a:prstGeom prst="rect">
            <a:avLst/>
          </a:prstGeom>
          <a:solidFill>
            <a:srgbClr val="002060"/>
          </a:solidFill>
        </p:spPr>
        <p:txBody>
          <a:bodyPr wrap="square" rtlCol="0">
            <a:spAutoFit/>
          </a:bodyPr>
          <a:lstStyle/>
          <a:p>
            <a:pPr algn="ctr"/>
            <a:r>
              <a:rPr lang="en-US" dirty="0" smtClean="0">
                <a:solidFill>
                  <a:schemeClr val="bg1"/>
                </a:solidFill>
              </a:rPr>
              <a:t>Sea Ice</a:t>
            </a:r>
            <a:endParaRPr lang="en-US" dirty="0" smtClean="0">
              <a:solidFill>
                <a:schemeClr val="bg1"/>
              </a:solidFill>
            </a:endParaRPr>
          </a:p>
        </p:txBody>
      </p:sp>
      <p:cxnSp>
        <p:nvCxnSpPr>
          <p:cNvPr id="6" name="Straight Arrow Connector 5"/>
          <p:cNvCxnSpPr/>
          <p:nvPr/>
        </p:nvCxnSpPr>
        <p:spPr>
          <a:xfrm>
            <a:off x="3505200" y="1905000"/>
            <a:ext cx="609600" cy="838200"/>
          </a:xfrm>
          <a:prstGeom prst="straightConnector1">
            <a:avLst/>
          </a:prstGeom>
          <a:ln w="19050">
            <a:solidFill>
              <a:schemeClr val="tx2">
                <a:lumMod val="40000"/>
                <a:lumOff val="60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276600" y="1905000"/>
            <a:ext cx="304800" cy="1295400"/>
          </a:xfrm>
          <a:prstGeom prst="straightConnector1">
            <a:avLst/>
          </a:prstGeom>
          <a:ln w="19050">
            <a:solidFill>
              <a:schemeClr val="tx2">
                <a:lumMod val="40000"/>
                <a:lumOff val="60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048000" y="1905000"/>
            <a:ext cx="152400" cy="1143000"/>
          </a:xfrm>
          <a:prstGeom prst="straightConnector1">
            <a:avLst/>
          </a:prstGeom>
          <a:ln w="19050">
            <a:solidFill>
              <a:schemeClr val="tx2">
                <a:lumMod val="40000"/>
                <a:lumOff val="60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209800" y="1905000"/>
            <a:ext cx="838200" cy="1219200"/>
          </a:xfrm>
          <a:prstGeom prst="straightConnector1">
            <a:avLst/>
          </a:prstGeom>
          <a:ln w="19050">
            <a:solidFill>
              <a:schemeClr val="tx2">
                <a:lumMod val="40000"/>
                <a:lumOff val="60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676400" y="1905000"/>
            <a:ext cx="1219200" cy="1143000"/>
          </a:xfrm>
          <a:prstGeom prst="straightConnector1">
            <a:avLst/>
          </a:prstGeom>
          <a:ln w="19050">
            <a:solidFill>
              <a:schemeClr val="tx2">
                <a:lumMod val="40000"/>
                <a:lumOff val="60000"/>
              </a:schemeClr>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27" name="Rectangle 2"/>
          <p:cNvSpPr>
            <a:spLocks noChangeArrowheads="1"/>
          </p:cNvSpPr>
          <p:nvPr/>
        </p:nvSpPr>
        <p:spPr bwMode="auto">
          <a:xfrm>
            <a:off x="1752601" y="6215590"/>
            <a:ext cx="6019799" cy="41592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buClrTx/>
              <a:buSzTx/>
              <a:buFontTx/>
              <a:buNone/>
            </a:pPr>
            <a:r>
              <a:rPr lang="en-US" altLang="en-US" sz="2000" b="1" dirty="0" smtClean="0">
                <a:solidFill>
                  <a:srgbClr val="002060"/>
                </a:solidFill>
                <a:latin typeface="Calibri" pitchFamily="34" charset="0"/>
                <a:cs typeface="Arial" pitchFamily="34" charset="0"/>
              </a:rPr>
              <a:t>VIIRS True Color Imagery Monitors Great Lakes Ice </a:t>
            </a:r>
            <a:endParaRPr lang="en-US" altLang="en-US" sz="2000" b="1" dirty="0">
              <a:solidFill>
                <a:srgbClr val="002060"/>
              </a:solidFill>
              <a:latin typeface="Calibri" pitchFamily="34" charset="0"/>
              <a:cs typeface="Arial" pitchFamily="34" charset="0"/>
            </a:endParaRPr>
          </a:p>
        </p:txBody>
      </p:sp>
      <p:sp>
        <p:nvSpPr>
          <p:cNvPr id="28" name="TextBox 27"/>
          <p:cNvSpPr txBox="1"/>
          <p:nvPr/>
        </p:nvSpPr>
        <p:spPr>
          <a:xfrm>
            <a:off x="7315200" y="1208197"/>
            <a:ext cx="914400" cy="369332"/>
          </a:xfrm>
          <a:prstGeom prst="rect">
            <a:avLst/>
          </a:prstGeom>
          <a:solidFill>
            <a:srgbClr val="002060"/>
          </a:solidFill>
        </p:spPr>
        <p:txBody>
          <a:bodyPr wrap="square" rtlCol="0">
            <a:spAutoFit/>
          </a:bodyPr>
          <a:lstStyle/>
          <a:p>
            <a:pPr algn="ctr"/>
            <a:r>
              <a:rPr lang="en-US" dirty="0" smtClean="0">
                <a:solidFill>
                  <a:schemeClr val="bg1"/>
                </a:solidFill>
              </a:rPr>
              <a:t>5-23-14</a:t>
            </a:r>
            <a:endParaRPr lang="en-US" dirty="0" smtClean="0">
              <a:solidFill>
                <a:schemeClr val="bg1"/>
              </a:solidFill>
            </a:endParaRPr>
          </a:p>
        </p:txBody>
      </p:sp>
    </p:spTree>
    <p:extLst>
      <p:ext uri="{BB962C8B-B14F-4D97-AF65-F5344CB8AC3E}">
        <p14:creationId xmlns:p14="http://schemas.microsoft.com/office/powerpoint/2010/main" val="24523710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1143000" y="54102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50000"/>
              </a:spcBef>
              <a:spcAft>
                <a:spcPct val="0"/>
              </a:spcAft>
              <a:buClrTx/>
              <a:buSzTx/>
              <a:buFontTx/>
              <a:buNone/>
            </a:pPr>
            <a:endParaRPr lang="en-US" altLang="en-US" sz="2400" dirty="0">
              <a:solidFill>
                <a:srgbClr val="FFFFFF"/>
              </a:solidFill>
              <a:latin typeface="Times New Roman" pitchFamily="18" charset="0"/>
            </a:endParaRPr>
          </a:p>
        </p:txBody>
      </p:sp>
      <p:sp>
        <p:nvSpPr>
          <p:cNvPr id="4102" name="Line 11"/>
          <p:cNvSpPr>
            <a:spLocks noChangeShapeType="1"/>
          </p:cNvSpPr>
          <p:nvPr/>
        </p:nvSpPr>
        <p:spPr bwMode="auto">
          <a:xfrm>
            <a:off x="0" y="685800"/>
            <a:ext cx="9144000" cy="0"/>
          </a:xfrm>
          <a:prstGeom prst="line">
            <a:avLst/>
          </a:prstGeom>
          <a:noFill/>
          <a:ln w="571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eaLnBrk="0" fontAlgn="base" hangingPunct="0">
              <a:spcBef>
                <a:spcPct val="0"/>
              </a:spcBef>
              <a:spcAft>
                <a:spcPct val="0"/>
              </a:spcAft>
            </a:pPr>
            <a:endParaRPr lang="en-US" sz="2000" dirty="0">
              <a:solidFill>
                <a:srgbClr val="FFFFFF"/>
              </a:solidFill>
              <a:latin typeface="Times New Roman" pitchFamily="18" charset="0"/>
            </a:endParaRPr>
          </a:p>
        </p:txBody>
      </p:sp>
      <p:sp>
        <p:nvSpPr>
          <p:cNvPr id="582668" name="Rectangle 12"/>
          <p:cNvSpPr>
            <a:spLocks noChangeArrowheads="1"/>
          </p:cNvSpPr>
          <p:nvPr/>
        </p:nvSpPr>
        <p:spPr bwMode="auto">
          <a:xfrm>
            <a:off x="987575" y="-104259"/>
            <a:ext cx="8001000" cy="893488"/>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p>
            <a:pPr algn="ctr" fontAlgn="base">
              <a:spcBef>
                <a:spcPct val="0"/>
              </a:spcBef>
              <a:spcAft>
                <a:spcPct val="0"/>
              </a:spcAft>
              <a:defRPr/>
            </a:pPr>
            <a:r>
              <a:rPr lang="en-US" sz="3600" b="1" dirty="0" smtClean="0">
                <a:solidFill>
                  <a:srgbClr val="002060"/>
                </a:solidFill>
                <a:latin typeface="Calibri" panose="020F0502020204030204" pitchFamily="34" charset="0"/>
              </a:rPr>
              <a:t>NRL-MRY: NIC </a:t>
            </a:r>
            <a:r>
              <a:rPr lang="en-US" sz="3600" b="1" dirty="0" smtClean="0">
                <a:solidFill>
                  <a:srgbClr val="002060"/>
                </a:solidFill>
                <a:latin typeface="Calibri" panose="020F0502020204030204" pitchFamily="34" charset="0"/>
              </a:rPr>
              <a:t>VIIRS </a:t>
            </a:r>
            <a:r>
              <a:rPr lang="en-US" sz="3600" b="1" dirty="0" smtClean="0">
                <a:solidFill>
                  <a:srgbClr val="002060"/>
                </a:solidFill>
                <a:latin typeface="Calibri" panose="020F0502020204030204" pitchFamily="34" charset="0"/>
              </a:rPr>
              <a:t>Great Lakes</a:t>
            </a:r>
            <a:r>
              <a:rPr lang="en-US" sz="3600" b="1" dirty="0" smtClean="0">
                <a:solidFill>
                  <a:srgbClr val="002060"/>
                </a:solidFill>
                <a:latin typeface="Calibri" panose="020F0502020204030204" pitchFamily="34" charset="0"/>
              </a:rPr>
              <a:t> </a:t>
            </a:r>
            <a:r>
              <a:rPr lang="en-US" sz="3600" b="1" dirty="0" smtClean="0">
                <a:solidFill>
                  <a:srgbClr val="002060"/>
                </a:solidFill>
                <a:latin typeface="Calibri" panose="020F0502020204030204" pitchFamily="34" charset="0"/>
              </a:rPr>
              <a:t>Demo</a:t>
            </a:r>
            <a:endParaRPr lang="en-US" sz="3600" b="1" dirty="0">
              <a:solidFill>
                <a:srgbClr val="002060"/>
              </a:solidFill>
              <a:latin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E54ABA16-DF14-4593-BDEF-3B1BADE32303}" type="slidenum">
              <a:rPr lang="en-US" smtClean="0">
                <a:solidFill>
                  <a:srgbClr val="FFFFFF"/>
                </a:solidFill>
              </a:rPr>
              <a:pPr>
                <a:defRPr/>
              </a:pPr>
              <a:t>2</a:t>
            </a:fld>
            <a:endParaRPr lang="en-US" dirty="0">
              <a:solidFill>
                <a:srgbClr val="FFFFFF"/>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15" y="76200"/>
            <a:ext cx="733425" cy="516496"/>
          </a:xfrm>
          <a:prstGeom prst="rect">
            <a:avLst/>
          </a:prstGeom>
        </p:spPr>
      </p:pic>
      <p:sp>
        <p:nvSpPr>
          <p:cNvPr id="12" name="TextBox 11"/>
          <p:cNvSpPr txBox="1"/>
          <p:nvPr/>
        </p:nvSpPr>
        <p:spPr>
          <a:xfrm>
            <a:off x="152400" y="1073986"/>
            <a:ext cx="1676400" cy="1200329"/>
          </a:xfrm>
          <a:prstGeom prst="rect">
            <a:avLst/>
          </a:prstGeom>
          <a:noFill/>
        </p:spPr>
        <p:txBody>
          <a:bodyPr wrap="square" rtlCol="0">
            <a:spAutoFit/>
          </a:bodyPr>
          <a:lstStyle/>
          <a:p>
            <a:pPr algn="ctr"/>
            <a:r>
              <a:rPr lang="en-US" b="1" dirty="0" smtClean="0">
                <a:solidFill>
                  <a:srgbClr val="002060"/>
                </a:solidFill>
              </a:rPr>
              <a:t>NIC </a:t>
            </a:r>
          </a:p>
          <a:p>
            <a:pPr algn="ctr"/>
            <a:r>
              <a:rPr lang="en-US" b="1" dirty="0" smtClean="0">
                <a:solidFill>
                  <a:srgbClr val="002060"/>
                </a:solidFill>
              </a:rPr>
              <a:t>Great Lakes Lake Ice Map</a:t>
            </a:r>
          </a:p>
          <a:p>
            <a:pPr algn="ctr"/>
            <a:r>
              <a:rPr lang="en-US" b="1" dirty="0" smtClean="0">
                <a:solidFill>
                  <a:srgbClr val="002060"/>
                </a:solidFill>
              </a:rPr>
              <a:t>5-23-14</a:t>
            </a:r>
            <a:endParaRPr lang="en-US" b="1" dirty="0" smtClean="0">
              <a:solidFill>
                <a:srgbClr val="002060"/>
              </a:solidFill>
            </a:endParaRPr>
          </a:p>
        </p:txBody>
      </p:sp>
      <p:sp>
        <p:nvSpPr>
          <p:cNvPr id="27" name="Rectangle 2"/>
          <p:cNvSpPr>
            <a:spLocks noChangeArrowheads="1"/>
          </p:cNvSpPr>
          <p:nvPr/>
        </p:nvSpPr>
        <p:spPr bwMode="auto">
          <a:xfrm>
            <a:off x="228600" y="6257925"/>
            <a:ext cx="8683775" cy="41592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buClrTx/>
              <a:buSzTx/>
              <a:buFontTx/>
              <a:buNone/>
            </a:pPr>
            <a:r>
              <a:rPr lang="en-US" altLang="en-US" sz="2000" b="1" dirty="0" smtClean="0">
                <a:solidFill>
                  <a:srgbClr val="002060"/>
                </a:solidFill>
                <a:latin typeface="Calibri" pitchFamily="34" charset="0"/>
                <a:cs typeface="Arial" pitchFamily="34" charset="0"/>
              </a:rPr>
              <a:t>&lt; 1/10 </a:t>
            </a:r>
            <a:r>
              <a:rPr lang="en-US" altLang="en-US" sz="2000" b="1" dirty="0">
                <a:solidFill>
                  <a:srgbClr val="002060"/>
                </a:solidFill>
                <a:latin typeface="Calibri" pitchFamily="34" charset="0"/>
                <a:cs typeface="Arial" pitchFamily="34" charset="0"/>
              </a:rPr>
              <a:t>(</a:t>
            </a:r>
            <a:r>
              <a:rPr lang="en-US" altLang="en-US" sz="2000" b="1" dirty="0" smtClean="0">
                <a:solidFill>
                  <a:srgbClr val="002060"/>
                </a:solidFill>
                <a:latin typeface="Calibri" pitchFamily="34" charset="0"/>
                <a:cs typeface="Arial" pitchFamily="34" charset="0"/>
              </a:rPr>
              <a:t>light blue), isolated lake ice near south shore and Michipicoten Island </a:t>
            </a:r>
            <a:endParaRPr lang="en-US" altLang="en-US" sz="2000" b="1" dirty="0">
              <a:solidFill>
                <a:srgbClr val="002060"/>
              </a:solidFill>
              <a:latin typeface="Calibri" pitchFamily="34" charset="0"/>
              <a:cs typeface="Arial" pitchFamily="34" charset="0"/>
            </a:endParaRP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t="94282"/>
          <a:stretch/>
        </p:blipFill>
        <p:spPr>
          <a:xfrm>
            <a:off x="2153233" y="5562600"/>
            <a:ext cx="4837533" cy="392113"/>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31111"/>
          <a:stretch/>
        </p:blipFill>
        <p:spPr>
          <a:xfrm>
            <a:off x="2153233" y="838200"/>
            <a:ext cx="4837533" cy="4724400"/>
          </a:xfrm>
          <a:prstGeom prst="rect">
            <a:avLst/>
          </a:prstGeom>
        </p:spPr>
      </p:pic>
    </p:spTree>
    <p:extLst>
      <p:ext uri="{BB962C8B-B14F-4D97-AF65-F5344CB8AC3E}">
        <p14:creationId xmlns:p14="http://schemas.microsoft.com/office/powerpoint/2010/main" val="464875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1143000" y="54102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50000"/>
              </a:spcBef>
              <a:spcAft>
                <a:spcPct val="0"/>
              </a:spcAft>
              <a:buClrTx/>
              <a:buSzTx/>
              <a:buFontTx/>
              <a:buNone/>
            </a:pPr>
            <a:endParaRPr lang="en-US" altLang="en-US" sz="2400" dirty="0">
              <a:solidFill>
                <a:srgbClr val="FFFFFF"/>
              </a:solidFill>
              <a:latin typeface="Times New Roman" pitchFamily="18" charset="0"/>
            </a:endParaRPr>
          </a:p>
        </p:txBody>
      </p:sp>
      <p:sp>
        <p:nvSpPr>
          <p:cNvPr id="4102" name="Line 11"/>
          <p:cNvSpPr>
            <a:spLocks noChangeShapeType="1"/>
          </p:cNvSpPr>
          <p:nvPr/>
        </p:nvSpPr>
        <p:spPr bwMode="auto">
          <a:xfrm>
            <a:off x="0" y="685800"/>
            <a:ext cx="9144000" cy="0"/>
          </a:xfrm>
          <a:prstGeom prst="line">
            <a:avLst/>
          </a:prstGeom>
          <a:noFill/>
          <a:ln w="571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lstStyle/>
          <a:p>
            <a:pPr eaLnBrk="0" fontAlgn="base" hangingPunct="0">
              <a:spcBef>
                <a:spcPct val="0"/>
              </a:spcBef>
              <a:spcAft>
                <a:spcPct val="0"/>
              </a:spcAft>
            </a:pPr>
            <a:endParaRPr lang="en-US" sz="2000" dirty="0">
              <a:solidFill>
                <a:srgbClr val="FFFFFF"/>
              </a:solidFill>
              <a:latin typeface="Times New Roman" pitchFamily="18" charset="0"/>
            </a:endParaRPr>
          </a:p>
        </p:txBody>
      </p:sp>
      <p:sp>
        <p:nvSpPr>
          <p:cNvPr id="582668" name="Rectangle 12"/>
          <p:cNvSpPr>
            <a:spLocks noChangeArrowheads="1"/>
          </p:cNvSpPr>
          <p:nvPr/>
        </p:nvSpPr>
        <p:spPr bwMode="auto">
          <a:xfrm>
            <a:off x="987575" y="-104259"/>
            <a:ext cx="8001000" cy="893488"/>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lstStyle/>
          <a:p>
            <a:pPr algn="ctr" fontAlgn="base">
              <a:spcBef>
                <a:spcPct val="0"/>
              </a:spcBef>
              <a:spcAft>
                <a:spcPct val="0"/>
              </a:spcAft>
              <a:defRPr/>
            </a:pPr>
            <a:r>
              <a:rPr lang="en-US" sz="3600" b="1" dirty="0" smtClean="0">
                <a:solidFill>
                  <a:srgbClr val="002060"/>
                </a:solidFill>
                <a:latin typeface="Calibri" panose="020F0502020204030204" pitchFamily="34" charset="0"/>
              </a:rPr>
              <a:t>NRL-MRY: NIC </a:t>
            </a:r>
            <a:r>
              <a:rPr lang="en-US" sz="3600" b="1" dirty="0" smtClean="0">
                <a:solidFill>
                  <a:srgbClr val="002060"/>
                </a:solidFill>
                <a:latin typeface="Calibri" panose="020F0502020204030204" pitchFamily="34" charset="0"/>
              </a:rPr>
              <a:t>VIIRS </a:t>
            </a:r>
            <a:r>
              <a:rPr lang="en-US" sz="3600" b="1" dirty="0" smtClean="0">
                <a:solidFill>
                  <a:srgbClr val="002060"/>
                </a:solidFill>
                <a:latin typeface="Calibri" panose="020F0502020204030204" pitchFamily="34" charset="0"/>
              </a:rPr>
              <a:t>Great Lakes</a:t>
            </a:r>
            <a:r>
              <a:rPr lang="en-US" sz="3600" b="1" dirty="0" smtClean="0">
                <a:solidFill>
                  <a:srgbClr val="002060"/>
                </a:solidFill>
                <a:latin typeface="Calibri" panose="020F0502020204030204" pitchFamily="34" charset="0"/>
              </a:rPr>
              <a:t> </a:t>
            </a:r>
            <a:r>
              <a:rPr lang="en-US" sz="3600" b="1" dirty="0" smtClean="0">
                <a:solidFill>
                  <a:srgbClr val="002060"/>
                </a:solidFill>
                <a:latin typeface="Calibri" panose="020F0502020204030204" pitchFamily="34" charset="0"/>
              </a:rPr>
              <a:t>Demo</a:t>
            </a:r>
            <a:endParaRPr lang="en-US" sz="3600" b="1" dirty="0">
              <a:solidFill>
                <a:srgbClr val="002060"/>
              </a:solidFill>
              <a:latin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E54ABA16-DF14-4593-BDEF-3B1BADE32303}" type="slidenum">
              <a:rPr lang="en-US" smtClean="0">
                <a:solidFill>
                  <a:srgbClr val="FFFFFF"/>
                </a:solidFill>
              </a:rPr>
              <a:pPr>
                <a:defRPr/>
              </a:pPr>
              <a:t>3</a:t>
            </a:fld>
            <a:endParaRPr lang="en-US" dirty="0">
              <a:solidFill>
                <a:srgbClr val="FFFFFF"/>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15" y="76200"/>
            <a:ext cx="733425" cy="516496"/>
          </a:xfrm>
          <a:prstGeom prst="rect">
            <a:avLst/>
          </a:prstGeom>
        </p:spPr>
      </p:pic>
      <p:sp>
        <p:nvSpPr>
          <p:cNvPr id="16" name="TextBox 15"/>
          <p:cNvSpPr txBox="1"/>
          <p:nvPr/>
        </p:nvSpPr>
        <p:spPr>
          <a:xfrm>
            <a:off x="0" y="1743670"/>
            <a:ext cx="1752600" cy="923330"/>
          </a:xfrm>
          <a:prstGeom prst="rect">
            <a:avLst/>
          </a:prstGeom>
          <a:noFill/>
        </p:spPr>
        <p:txBody>
          <a:bodyPr wrap="square" rtlCol="0">
            <a:spAutoFit/>
          </a:bodyPr>
          <a:lstStyle/>
          <a:p>
            <a:pPr algn="ctr"/>
            <a:r>
              <a:rPr lang="en-US" b="1" dirty="0" smtClean="0">
                <a:solidFill>
                  <a:srgbClr val="002060"/>
                </a:solidFill>
              </a:rPr>
              <a:t>VIIRS True Color Animation</a:t>
            </a:r>
          </a:p>
          <a:p>
            <a:pPr algn="ctr"/>
            <a:r>
              <a:rPr lang="en-US" b="1" dirty="0" smtClean="0">
                <a:solidFill>
                  <a:srgbClr val="002060"/>
                </a:solidFill>
              </a:rPr>
              <a:t>May 23-30 2014</a:t>
            </a:r>
            <a:endParaRPr lang="en-US" b="1" dirty="0" smtClean="0">
              <a:solidFill>
                <a:srgbClr val="002060"/>
              </a:solidFill>
            </a:endParaRPr>
          </a:p>
        </p:txBody>
      </p:sp>
      <p:pic>
        <p:nvPicPr>
          <p:cNvPr id="1026" name="Picture 2" descr="C:\Users\hawkins\Documents\Projects\Arctic\Great Lakes -NIC\seaice6.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711200"/>
            <a:ext cx="7620000" cy="58661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95700" y="1295400"/>
            <a:ext cx="1028700" cy="369332"/>
          </a:xfrm>
          <a:prstGeom prst="rect">
            <a:avLst/>
          </a:prstGeom>
          <a:solidFill>
            <a:srgbClr val="002060"/>
          </a:solidFill>
        </p:spPr>
        <p:txBody>
          <a:bodyPr wrap="square" rtlCol="0">
            <a:spAutoFit/>
          </a:bodyPr>
          <a:lstStyle/>
          <a:p>
            <a:pPr algn="ctr"/>
            <a:r>
              <a:rPr lang="en-US" dirty="0" smtClean="0">
                <a:solidFill>
                  <a:schemeClr val="bg1"/>
                </a:solidFill>
              </a:rPr>
              <a:t>Lake Ice</a:t>
            </a:r>
            <a:endParaRPr lang="en-US" dirty="0" smtClean="0">
              <a:solidFill>
                <a:schemeClr val="bg1"/>
              </a:solidFill>
            </a:endParaRPr>
          </a:p>
        </p:txBody>
      </p:sp>
      <p:cxnSp>
        <p:nvCxnSpPr>
          <p:cNvPr id="12" name="Straight Arrow Connector 11"/>
          <p:cNvCxnSpPr/>
          <p:nvPr/>
        </p:nvCxnSpPr>
        <p:spPr>
          <a:xfrm>
            <a:off x="4572000" y="1752600"/>
            <a:ext cx="609600" cy="838200"/>
          </a:xfrm>
          <a:prstGeom prst="straightConnector1">
            <a:avLst/>
          </a:prstGeom>
          <a:ln w="19050">
            <a:solidFill>
              <a:schemeClr val="tx2">
                <a:lumMod val="40000"/>
                <a:lumOff val="60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343400" y="1752600"/>
            <a:ext cx="304800" cy="1295400"/>
          </a:xfrm>
          <a:prstGeom prst="straightConnector1">
            <a:avLst/>
          </a:prstGeom>
          <a:ln w="19050">
            <a:solidFill>
              <a:schemeClr val="tx2">
                <a:lumMod val="40000"/>
                <a:lumOff val="60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114800" y="1752600"/>
            <a:ext cx="152400" cy="1143000"/>
          </a:xfrm>
          <a:prstGeom prst="straightConnector1">
            <a:avLst/>
          </a:prstGeom>
          <a:ln w="19050">
            <a:solidFill>
              <a:schemeClr val="tx2">
                <a:lumMod val="40000"/>
                <a:lumOff val="60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276600" y="1752600"/>
            <a:ext cx="838200" cy="1219200"/>
          </a:xfrm>
          <a:prstGeom prst="straightConnector1">
            <a:avLst/>
          </a:prstGeom>
          <a:ln w="19050">
            <a:solidFill>
              <a:schemeClr val="tx2">
                <a:lumMod val="40000"/>
                <a:lumOff val="60000"/>
              </a:schemeClr>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743200" y="1752600"/>
            <a:ext cx="1219200" cy="1143000"/>
          </a:xfrm>
          <a:prstGeom prst="straightConnector1">
            <a:avLst/>
          </a:prstGeom>
          <a:ln w="19050">
            <a:solidFill>
              <a:schemeClr val="tx2">
                <a:lumMod val="40000"/>
                <a:lumOff val="60000"/>
              </a:schemeClr>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8" name="Rectangle 2"/>
          <p:cNvSpPr>
            <a:spLocks noChangeArrowheads="1"/>
          </p:cNvSpPr>
          <p:nvPr/>
        </p:nvSpPr>
        <p:spPr bwMode="auto">
          <a:xfrm>
            <a:off x="987575" y="6215590"/>
            <a:ext cx="7242025" cy="64241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buClrTx/>
              <a:buSzTx/>
              <a:buFontTx/>
              <a:buNone/>
            </a:pPr>
            <a:r>
              <a:rPr lang="en-US" altLang="en-US" sz="2000" b="1" dirty="0" smtClean="0">
                <a:solidFill>
                  <a:srgbClr val="002060"/>
                </a:solidFill>
                <a:latin typeface="Calibri" pitchFamily="34" charset="0"/>
                <a:cs typeface="Arial" pitchFamily="34" charset="0"/>
                <a:hlinkClick r:id="rId5"/>
              </a:rPr>
              <a:t>http://www.nrlmry.navy.mil/nexdat/CONUS/focus_regions/</a:t>
            </a:r>
            <a:r>
              <a:rPr lang="en-US" altLang="en-US" sz="2000" b="1" dirty="0" smtClean="0">
                <a:solidFill>
                  <a:srgbClr val="002060"/>
                </a:solidFill>
                <a:latin typeface="Calibri" pitchFamily="34" charset="0"/>
                <a:cs typeface="Arial" pitchFamily="34" charset="0"/>
              </a:rPr>
              <a:t>               NorthAmerica-CONUS-East/</a:t>
            </a:r>
            <a:r>
              <a:rPr lang="en-US" altLang="en-US" sz="2000" b="1" dirty="0" err="1" smtClean="0">
                <a:solidFill>
                  <a:srgbClr val="002060"/>
                </a:solidFill>
                <a:latin typeface="Calibri" pitchFamily="34" charset="0"/>
                <a:cs typeface="Arial" pitchFamily="34" charset="0"/>
              </a:rPr>
              <a:t>GreatLakes</a:t>
            </a:r>
            <a:r>
              <a:rPr lang="en-US" altLang="en-US" sz="2000" b="1" dirty="0" smtClean="0">
                <a:solidFill>
                  <a:srgbClr val="002060"/>
                </a:solidFill>
                <a:latin typeface="Calibri" pitchFamily="34" charset="0"/>
                <a:cs typeface="Arial" pitchFamily="34" charset="0"/>
              </a:rPr>
              <a:t>-x-x/</a:t>
            </a:r>
          </a:p>
        </p:txBody>
      </p:sp>
    </p:spTree>
    <p:extLst>
      <p:ext uri="{BB962C8B-B14F-4D97-AF65-F5344CB8AC3E}">
        <p14:creationId xmlns:p14="http://schemas.microsoft.com/office/powerpoint/2010/main" val="11962887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TotalTime>
  <Words>483</Words>
  <Application>Microsoft Office PowerPoint</Application>
  <PresentationFormat>On-screen Show (4:3)</PresentationFormat>
  <Paragraphs>59</Paragraphs>
  <Slides>3</Slides>
  <Notes>3</Notes>
  <HiddenSlides>0</HiddenSlides>
  <MMClips>0</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Office Theme</vt:lpstr>
      <vt:lpstr>PowerPoint Presentation</vt:lpstr>
      <vt:lpstr>PowerPoint Presentation</vt:lpstr>
      <vt:lpstr>PowerPoint Presentation</vt:lpstr>
    </vt:vector>
  </TitlesOfParts>
  <Company>Naval Research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Hawkins, Jeff</dc:creator>
  <cp:lastModifiedBy>Hawkins, Jeff</cp:lastModifiedBy>
  <cp:revision>11</cp:revision>
  <dcterms:created xsi:type="dcterms:W3CDTF">2014-06-09T18:04:23Z</dcterms:created>
  <dcterms:modified xsi:type="dcterms:W3CDTF">2014-06-09T23:34:16Z</dcterms:modified>
</cp:coreProperties>
</file>